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1" r:id="rId3"/>
    <p:sldId id="278" r:id="rId4"/>
    <p:sldId id="280" r:id="rId5"/>
    <p:sldId id="282" r:id="rId6"/>
    <p:sldId id="283" r:id="rId7"/>
    <p:sldId id="284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79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AC7C374-F7E6-43CB-8847-A8CD38630786}" type="datetimeFigureOut">
              <a:rPr lang="en-US" altLang="en-US"/>
              <a:pPr>
                <a:defRPr/>
              </a:pPr>
              <a:t>7/10/2016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09BCA60-5A31-40EE-8099-8636C6BB8F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8777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B851B-F644-4279-B52B-CAED6179BB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0701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A4F74-3A05-4FC7-A5EA-F19177777B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4952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67756-0965-495F-A02B-CA6E757741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6123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A4E5-BADF-48C1-A92C-C0CDD74974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108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D0B38-8C58-4C57-856A-88D943DD66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0146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F9F2D-7AEC-44B8-B1B8-361A4B7766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0619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33F92-FFBF-47F8-B1CC-5C9E350B3B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314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732DF-F744-4059-92D8-7D70E3DD18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0301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B4AAF-C980-4DE1-B958-D5B718F06C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2506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542F4-FFEA-41E3-AC7C-77B47CFB30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448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5CE5E-B485-4445-918F-91F737AA90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1104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E20AB33-EBF7-4223-9BEF-BB957A7E9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gupta@cs.du.ac.i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7772400" cy="2590800"/>
          </a:xfrm>
        </p:spPr>
        <p:txBody>
          <a:bodyPr/>
          <a:lstStyle/>
          <a:p>
            <a:pPr eaLnBrk="1" hangingPunct="1"/>
            <a:r>
              <a:rPr lang="en-US" altLang="en-US" sz="4800" dirty="0" smtClean="0">
                <a:solidFill>
                  <a:srgbClr val="FF0000"/>
                </a:solidFill>
              </a:rPr>
              <a:t>Design and Analysis of Algorithms with Emphasis on</a:t>
            </a:r>
            <a:br>
              <a:rPr lang="en-US" altLang="en-US" sz="4800" dirty="0" smtClean="0">
                <a:solidFill>
                  <a:srgbClr val="FF0000"/>
                </a:solidFill>
              </a:rPr>
            </a:br>
            <a:r>
              <a:rPr lang="en-US" altLang="en-US" sz="4800" dirty="0" smtClean="0">
                <a:solidFill>
                  <a:srgbClr val="FF0000"/>
                </a:solidFill>
              </a:rPr>
              <a:t>Divide and Conquer</a:t>
            </a:r>
            <a:endParaRPr lang="en-US" altLang="en-US" sz="4800" dirty="0" smtClean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6600"/>
            <a:ext cx="6400800" cy="3048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Neelima Gupta</a:t>
            </a:r>
          </a:p>
          <a:p>
            <a:pPr eaLnBrk="1" hangingPunct="1"/>
            <a:r>
              <a:rPr lang="en-US" altLang="en-US" dirty="0" smtClean="0"/>
              <a:t>Department of Computer Science</a:t>
            </a:r>
          </a:p>
          <a:p>
            <a:pPr eaLnBrk="1" hangingPunct="1"/>
            <a:r>
              <a:rPr lang="en-US" altLang="en-US" dirty="0" smtClean="0"/>
              <a:t>University of Delhi</a:t>
            </a:r>
          </a:p>
          <a:p>
            <a:pPr eaLnBrk="1" hangingPunct="1"/>
            <a:r>
              <a:rPr lang="en-US" altLang="en-US" dirty="0" smtClean="0">
                <a:hlinkClick r:id="rId2"/>
              </a:rPr>
              <a:t>ngupta@cs.du.ac.in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people.du.ac.in/~</a:t>
            </a:r>
            <a:r>
              <a:rPr lang="en-US" altLang="en-US" dirty="0" err="1" smtClean="0"/>
              <a:t>ngupta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>
              <a:ea typeface="ヒラギノ角ゴ Pro W3" pitchFamily="-84" charset="-128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mtClean="0">
                <a:ea typeface="ヒラギノ角ゴ Pro W3" pitchFamily="-84" charset="-128"/>
              </a:rPr>
              <a:t>  (x</a:t>
            </a:r>
            <a:r>
              <a:rPr lang="en-US" altLang="en-US" baseline="-25000" smtClean="0">
                <a:ea typeface="ヒラギノ角ゴ Pro W3" pitchFamily="-84" charset="-128"/>
              </a:rPr>
              <a:t>0</a:t>
            </a:r>
            <a:r>
              <a:rPr lang="en-US" altLang="en-US" smtClean="0">
                <a:ea typeface="ヒラギノ角ゴ Pro W3" pitchFamily="-84" charset="-128"/>
              </a:rPr>
              <a:t>+x</a:t>
            </a:r>
            <a:r>
              <a:rPr lang="en-US" altLang="en-US" baseline="-25000" smtClean="0">
                <a:ea typeface="ヒラギノ角ゴ Pro W3" pitchFamily="-84" charset="-128"/>
              </a:rPr>
              <a:t>1</a:t>
            </a:r>
            <a:r>
              <a:rPr lang="en-US" altLang="en-US" smtClean="0">
                <a:ea typeface="ヒラギノ角ゴ Pro W3" pitchFamily="-84" charset="-128"/>
              </a:rPr>
              <a:t>)(y</a:t>
            </a:r>
            <a:r>
              <a:rPr lang="en-US" altLang="en-US" baseline="-25000" smtClean="0">
                <a:ea typeface="ヒラギノ角ゴ Pro W3" pitchFamily="-84" charset="-128"/>
              </a:rPr>
              <a:t>0</a:t>
            </a:r>
            <a:r>
              <a:rPr lang="en-US" altLang="en-US" smtClean="0">
                <a:ea typeface="ヒラギノ角ゴ Pro W3" pitchFamily="-84" charset="-128"/>
              </a:rPr>
              <a:t>+y</a:t>
            </a:r>
            <a:r>
              <a:rPr lang="en-US" altLang="en-US" baseline="-25000" smtClean="0">
                <a:ea typeface="ヒラギノ角ゴ Pro W3" pitchFamily="-84" charset="-128"/>
              </a:rPr>
              <a:t>1</a:t>
            </a:r>
            <a:r>
              <a:rPr lang="en-US" altLang="en-US" smtClean="0">
                <a:ea typeface="ヒラギノ角ゴ Pro W3" pitchFamily="-84" charset="-128"/>
              </a:rPr>
              <a:t>)=x</a:t>
            </a:r>
            <a:r>
              <a:rPr lang="en-US" altLang="en-US" baseline="-25000" smtClean="0">
                <a:ea typeface="ヒラギノ角ゴ Pro W3" pitchFamily="-84" charset="-128"/>
              </a:rPr>
              <a:t>1</a:t>
            </a:r>
            <a:r>
              <a:rPr lang="en-US" altLang="en-US" smtClean="0">
                <a:ea typeface="ヒラギノ角ゴ Pro W3" pitchFamily="-84" charset="-128"/>
              </a:rPr>
              <a:t>y</a:t>
            </a:r>
            <a:r>
              <a:rPr lang="en-US" altLang="en-US" baseline="-25000" smtClean="0">
                <a:ea typeface="ヒラギノ角ゴ Pro W3" pitchFamily="-84" charset="-128"/>
              </a:rPr>
              <a:t>1</a:t>
            </a:r>
            <a:r>
              <a:rPr lang="en-US" altLang="en-US" smtClean="0">
                <a:ea typeface="ヒラギノ角ゴ Pro W3" pitchFamily="-84" charset="-128"/>
              </a:rPr>
              <a:t>+(x</a:t>
            </a:r>
            <a:r>
              <a:rPr lang="en-US" altLang="en-US" baseline="-25000" smtClean="0">
                <a:ea typeface="ヒラギノ角ゴ Pro W3" pitchFamily="-84" charset="-128"/>
              </a:rPr>
              <a:t>1</a:t>
            </a:r>
            <a:r>
              <a:rPr lang="en-US" altLang="en-US" smtClean="0">
                <a:ea typeface="ヒラギノ角ゴ Pro W3" pitchFamily="-84" charset="-128"/>
              </a:rPr>
              <a:t>y</a:t>
            </a:r>
            <a:r>
              <a:rPr lang="en-US" altLang="en-US" baseline="-25000" smtClean="0">
                <a:ea typeface="ヒラギノ角ゴ Pro W3" pitchFamily="-84" charset="-128"/>
              </a:rPr>
              <a:t>0</a:t>
            </a:r>
            <a:r>
              <a:rPr lang="en-US" altLang="en-US" smtClean="0">
                <a:ea typeface="ヒラギノ角ゴ Pro W3" pitchFamily="-84" charset="-128"/>
              </a:rPr>
              <a:t>+y</a:t>
            </a:r>
            <a:r>
              <a:rPr lang="en-US" altLang="en-US" baseline="-25000" smtClean="0">
                <a:ea typeface="ヒラギノ角ゴ Pro W3" pitchFamily="-84" charset="-128"/>
              </a:rPr>
              <a:t>1</a:t>
            </a:r>
            <a:r>
              <a:rPr lang="en-US" altLang="en-US" smtClean="0">
                <a:ea typeface="ヒラギノ角ゴ Pro W3" pitchFamily="-84" charset="-128"/>
              </a:rPr>
              <a:t>x</a:t>
            </a:r>
            <a:r>
              <a:rPr lang="en-US" altLang="en-US" baseline="-25000" smtClean="0">
                <a:ea typeface="ヒラギノ角ゴ Pro W3" pitchFamily="-84" charset="-128"/>
              </a:rPr>
              <a:t>0</a:t>
            </a:r>
            <a:r>
              <a:rPr lang="en-US" altLang="en-US" smtClean="0">
                <a:ea typeface="ヒラギノ角ゴ Pro W3" pitchFamily="-84" charset="-128"/>
              </a:rPr>
              <a:t>)+x</a:t>
            </a:r>
            <a:r>
              <a:rPr lang="en-US" altLang="en-US" baseline="-25000" smtClean="0">
                <a:ea typeface="ヒラギノ角ゴ Pro W3" pitchFamily="-84" charset="-128"/>
              </a:rPr>
              <a:t>0</a:t>
            </a:r>
            <a:r>
              <a:rPr lang="en-US" altLang="en-US" smtClean="0">
                <a:ea typeface="ヒラギノ角ゴ Pro W3" pitchFamily="-84" charset="-128"/>
              </a:rPr>
              <a:t>y</a:t>
            </a:r>
            <a:r>
              <a:rPr lang="en-US" altLang="en-US" baseline="-25000" smtClean="0">
                <a:ea typeface="ヒラギノ角ゴ Pro W3" pitchFamily="-84" charset="-128"/>
              </a:rPr>
              <a:t>0 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n-US" altLang="en-US" baseline="-25000" smtClean="0">
              <a:ea typeface="ヒラギノ角ゴ Pro W3" pitchFamily="-84" charset="-128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en-US" altLang="en-US" baseline="-25000" smtClean="0">
              <a:ea typeface="ヒラギノ角ゴ Pro W3" pitchFamily="-84" charset="-128"/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mtClean="0">
                <a:ea typeface="ヒラギノ角ゴ Pro W3" pitchFamily="-84" charset="-128"/>
              </a:rPr>
              <a:t>Thus,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mtClean="0">
                <a:ea typeface="ヒラギノ角ゴ Pro W3" pitchFamily="-84" charset="-128"/>
              </a:rPr>
              <a:t>x</a:t>
            </a:r>
            <a:r>
              <a:rPr lang="en-US" altLang="en-US" baseline="-25000" smtClean="0">
                <a:ea typeface="ヒラギノ角ゴ Pro W3" pitchFamily="-84" charset="-128"/>
              </a:rPr>
              <a:t>1</a:t>
            </a:r>
            <a:r>
              <a:rPr lang="en-US" altLang="en-US" smtClean="0">
                <a:ea typeface="ヒラギノ角ゴ Pro W3" pitchFamily="-84" charset="-128"/>
              </a:rPr>
              <a:t>y</a:t>
            </a:r>
            <a:r>
              <a:rPr lang="en-US" altLang="en-US" baseline="-25000" smtClean="0">
                <a:ea typeface="ヒラギノ角ゴ Pro W3" pitchFamily="-84" charset="-128"/>
              </a:rPr>
              <a:t>0</a:t>
            </a:r>
            <a:r>
              <a:rPr lang="en-US" altLang="en-US" smtClean="0">
                <a:ea typeface="ヒラギノ角ゴ Pro W3" pitchFamily="-84" charset="-128"/>
              </a:rPr>
              <a:t>+y</a:t>
            </a:r>
            <a:r>
              <a:rPr lang="en-US" altLang="en-US" baseline="-25000" smtClean="0">
                <a:ea typeface="ヒラギノ角ゴ Pro W3" pitchFamily="-84" charset="-128"/>
              </a:rPr>
              <a:t>1</a:t>
            </a:r>
            <a:r>
              <a:rPr lang="en-US" altLang="en-US" smtClean="0">
                <a:ea typeface="ヒラギノ角ゴ Pro W3" pitchFamily="-84" charset="-128"/>
              </a:rPr>
              <a:t>x</a:t>
            </a:r>
            <a:r>
              <a:rPr lang="en-US" altLang="en-US" baseline="-25000" smtClean="0">
                <a:ea typeface="ヒラギノ角ゴ Pro W3" pitchFamily="-84" charset="-128"/>
              </a:rPr>
              <a:t>0  </a:t>
            </a:r>
            <a:r>
              <a:rPr lang="en-US" altLang="en-US" smtClean="0">
                <a:ea typeface="ヒラギノ角ゴ Pro W3" pitchFamily="-84" charset="-128"/>
              </a:rPr>
              <a:t> = (x</a:t>
            </a:r>
            <a:r>
              <a:rPr lang="en-US" altLang="en-US" baseline="-25000" smtClean="0">
                <a:ea typeface="ヒラギノ角ゴ Pro W3" pitchFamily="-84" charset="-128"/>
              </a:rPr>
              <a:t>0</a:t>
            </a:r>
            <a:r>
              <a:rPr lang="en-US" altLang="en-US" smtClean="0">
                <a:ea typeface="ヒラギノ角ゴ Pro W3" pitchFamily="-84" charset="-128"/>
              </a:rPr>
              <a:t>+x</a:t>
            </a:r>
            <a:r>
              <a:rPr lang="en-US" altLang="en-US" baseline="-25000" smtClean="0">
                <a:ea typeface="ヒラギノ角ゴ Pro W3" pitchFamily="-84" charset="-128"/>
              </a:rPr>
              <a:t>1</a:t>
            </a:r>
            <a:r>
              <a:rPr lang="en-US" altLang="en-US" smtClean="0">
                <a:ea typeface="ヒラギノ角ゴ Pro W3" pitchFamily="-84" charset="-128"/>
              </a:rPr>
              <a:t>)(y</a:t>
            </a:r>
            <a:r>
              <a:rPr lang="en-US" altLang="en-US" baseline="-25000" smtClean="0">
                <a:ea typeface="ヒラギノ角ゴ Pro W3" pitchFamily="-84" charset="-128"/>
              </a:rPr>
              <a:t>0</a:t>
            </a:r>
            <a:r>
              <a:rPr lang="en-US" altLang="en-US" smtClean="0">
                <a:ea typeface="ヒラギノ角ゴ Pro W3" pitchFamily="-84" charset="-128"/>
              </a:rPr>
              <a:t>+y</a:t>
            </a:r>
            <a:r>
              <a:rPr lang="en-US" altLang="en-US" baseline="-25000" smtClean="0">
                <a:ea typeface="ヒラギノ角ゴ Pro W3" pitchFamily="-84" charset="-128"/>
              </a:rPr>
              <a:t>1</a:t>
            </a:r>
            <a:r>
              <a:rPr lang="en-US" altLang="en-US" smtClean="0">
                <a:ea typeface="ヒラギノ角ゴ Pro W3" pitchFamily="-84" charset="-128"/>
              </a:rPr>
              <a:t>) - x</a:t>
            </a:r>
            <a:r>
              <a:rPr lang="en-US" altLang="en-US" baseline="-25000" smtClean="0">
                <a:ea typeface="ヒラギノ角ゴ Pro W3" pitchFamily="-84" charset="-128"/>
              </a:rPr>
              <a:t>0</a:t>
            </a:r>
            <a:r>
              <a:rPr lang="en-US" altLang="en-US" smtClean="0">
                <a:ea typeface="ヒラギノ角ゴ Pro W3" pitchFamily="-84" charset="-128"/>
              </a:rPr>
              <a:t>y</a:t>
            </a:r>
            <a:r>
              <a:rPr lang="en-US" altLang="en-US" baseline="-25000" smtClean="0">
                <a:ea typeface="ヒラギノ角ゴ Pro W3" pitchFamily="-84" charset="-128"/>
              </a:rPr>
              <a:t>0</a:t>
            </a:r>
            <a:r>
              <a:rPr lang="en-US" altLang="en-US" smtClean="0">
                <a:ea typeface="ヒラギノ角ゴ Pro W3" pitchFamily="-84" charset="-128"/>
              </a:rPr>
              <a:t> - x</a:t>
            </a:r>
            <a:r>
              <a:rPr lang="en-US" altLang="en-US" baseline="-25000" smtClean="0">
                <a:ea typeface="ヒラギノ角ゴ Pro W3" pitchFamily="-84" charset="-128"/>
              </a:rPr>
              <a:t>1</a:t>
            </a:r>
            <a:r>
              <a:rPr lang="en-US" altLang="en-US" smtClean="0">
                <a:ea typeface="ヒラギノ角ゴ Pro W3" pitchFamily="-84" charset="-128"/>
              </a:rPr>
              <a:t>y</a:t>
            </a:r>
            <a:r>
              <a:rPr lang="en-US" altLang="en-US" baseline="-25000" smtClean="0">
                <a:ea typeface="ヒラギノ角ゴ Pro W3" pitchFamily="-84" charset="-128"/>
              </a:rPr>
              <a:t>1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n-US" altLang="en-US" baseline="-25000" smtClean="0">
              <a:ea typeface="ヒラギノ角ゴ Pro W3" pitchFamily="-84" charset="-128"/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mtClean="0">
                <a:ea typeface="ヒラギノ角ゴ Pro W3" pitchFamily="-84" charset="-128"/>
              </a:rPr>
              <a:t>Thus, only 3 multiplications suffice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n-US" altLang="en-US" baseline="-25000" smtClean="0">
              <a:ea typeface="ヒラギノ角ゴ Pro W3" pitchFamily="-84" charset="-128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en-US" altLang="en-US" baseline="-25000" smtClean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667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>
              <a:ea typeface="ヒラギノ角ゴ Pro W3" pitchFamily="-84" charset="-128"/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ea typeface="ヒラギノ角ゴ Pro W3" pitchFamily="-84" charset="-128"/>
              </a:rPr>
              <a:t>So T(n)is reduced to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mtClean="0">
                <a:ea typeface="ヒラギノ角ゴ Pro W3" pitchFamily="-84" charset="-128"/>
              </a:rPr>
              <a:t>                   T(n)=3T(n/2)+cn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mtClean="0">
                <a:ea typeface="ヒラギノ角ゴ Pro W3" pitchFamily="-84" charset="-128"/>
              </a:rPr>
              <a:t>                           =</a:t>
            </a:r>
            <a:r>
              <a:rPr lang="az-Cyrl-AZ" altLang="en-US" smtClean="0">
                <a:ea typeface="ヒラギノ角ゴ Pro W3" pitchFamily="-84" charset="-128"/>
              </a:rPr>
              <a:t>Ө</a:t>
            </a:r>
            <a:r>
              <a:rPr lang="en-US" altLang="en-US" smtClean="0">
                <a:ea typeface="ヒラギノ角ゴ Pro W3" pitchFamily="-84" charset="-128"/>
              </a:rPr>
              <a:t>(n</a:t>
            </a:r>
            <a:r>
              <a:rPr lang="en-US" altLang="en-US" baseline="30000" smtClean="0">
                <a:ea typeface="ヒラギノ角ゴ Pro W3" pitchFamily="-84" charset="-128"/>
              </a:rPr>
              <a:t>log</a:t>
            </a:r>
            <a:r>
              <a:rPr lang="en-US" altLang="en-US" baseline="-25000" smtClean="0">
                <a:ea typeface="ヒラギノ角ゴ Pro W3" pitchFamily="-84" charset="-128"/>
              </a:rPr>
              <a:t>2</a:t>
            </a:r>
            <a:r>
              <a:rPr lang="en-US" altLang="en-US" baseline="30000" smtClean="0">
                <a:ea typeface="ヒラギノ角ゴ Pro W3" pitchFamily="-84" charset="-128"/>
              </a:rPr>
              <a:t>3</a:t>
            </a:r>
            <a:r>
              <a:rPr lang="en-US" altLang="en-US" smtClean="0">
                <a:ea typeface="ヒラギノ角ゴ Pro W3" pitchFamily="-84" charset="-128"/>
              </a:rPr>
              <a:t>)&lt;</a:t>
            </a:r>
            <a:r>
              <a:rPr lang="az-Cyrl-AZ" altLang="en-US" smtClean="0">
                <a:ea typeface="ヒラギノ角ゴ Pro W3" pitchFamily="-84" charset="-128"/>
              </a:rPr>
              <a:t>Ө</a:t>
            </a:r>
            <a:r>
              <a:rPr lang="en-US" altLang="en-US" smtClean="0">
                <a:ea typeface="ヒラギノ角ゴ Pro W3" pitchFamily="-84" charset="-128"/>
              </a:rPr>
              <a:t>(n</a:t>
            </a:r>
            <a:r>
              <a:rPr lang="en-US" altLang="en-US" baseline="30000" smtClean="0">
                <a:ea typeface="ヒラギノ角ゴ Pro W3" pitchFamily="-84" charset="-128"/>
              </a:rPr>
              <a:t>2</a:t>
            </a:r>
            <a:r>
              <a:rPr lang="en-US" altLang="en-US" smtClean="0">
                <a:ea typeface="ヒラギノ角ゴ Pro W3" pitchFamily="-84" charset="-128"/>
              </a:rPr>
              <a:t>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mtClean="0">
                <a:ea typeface="ヒラギノ角ゴ Pro W3" pitchFamily="-84" charset="-128"/>
              </a:rPr>
              <a:t>where 3T(n/2) is the time required to multiply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mtClean="0">
                <a:ea typeface="ヒラギノ角ゴ Pro W3" pitchFamily="-84" charset="-128"/>
              </a:rPr>
              <a:t>                      x</a:t>
            </a:r>
            <a:r>
              <a:rPr lang="en-US" altLang="en-US" baseline="-25000" smtClean="0">
                <a:ea typeface="ヒラギノ角ゴ Pro W3" pitchFamily="-84" charset="-128"/>
              </a:rPr>
              <a:t>1</a:t>
            </a:r>
            <a:r>
              <a:rPr lang="en-US" altLang="en-US" smtClean="0">
                <a:ea typeface="ヒラギノ角ゴ Pro W3" pitchFamily="-84" charset="-128"/>
              </a:rPr>
              <a:t>y</a:t>
            </a:r>
            <a:r>
              <a:rPr lang="en-US" altLang="en-US" baseline="-25000" smtClean="0">
                <a:ea typeface="ヒラギノ角ゴ Pro W3" pitchFamily="-84" charset="-128"/>
              </a:rPr>
              <a:t>1 </a:t>
            </a:r>
            <a:r>
              <a:rPr lang="en-US" altLang="en-US" smtClean="0">
                <a:ea typeface="ヒラギノ角ゴ Pro W3" pitchFamily="-84" charset="-128"/>
              </a:rPr>
              <a:t>, (x</a:t>
            </a:r>
            <a:r>
              <a:rPr lang="en-US" altLang="en-US" baseline="-25000" smtClean="0">
                <a:ea typeface="ヒラギノ角ゴ Pro W3" pitchFamily="-84" charset="-128"/>
              </a:rPr>
              <a:t>0</a:t>
            </a:r>
            <a:r>
              <a:rPr lang="en-US" altLang="en-US" smtClean="0">
                <a:ea typeface="ヒラギノ角ゴ Pro W3" pitchFamily="-84" charset="-128"/>
              </a:rPr>
              <a:t>+x</a:t>
            </a:r>
            <a:r>
              <a:rPr lang="en-US" altLang="en-US" baseline="-25000" smtClean="0">
                <a:ea typeface="ヒラギノ角ゴ Pro W3" pitchFamily="-84" charset="-128"/>
              </a:rPr>
              <a:t>1</a:t>
            </a:r>
            <a:r>
              <a:rPr lang="en-US" altLang="en-US" smtClean="0">
                <a:ea typeface="ヒラギノ角ゴ Pro W3" pitchFamily="-84" charset="-128"/>
              </a:rPr>
              <a:t>)(y</a:t>
            </a:r>
            <a:r>
              <a:rPr lang="en-US" altLang="en-US" baseline="-25000" smtClean="0">
                <a:ea typeface="ヒラギノ角ゴ Pro W3" pitchFamily="-84" charset="-128"/>
              </a:rPr>
              <a:t>0</a:t>
            </a:r>
            <a:r>
              <a:rPr lang="en-US" altLang="en-US" smtClean="0">
                <a:ea typeface="ヒラギノ角ゴ Pro W3" pitchFamily="-84" charset="-128"/>
              </a:rPr>
              <a:t>+y</a:t>
            </a:r>
            <a:r>
              <a:rPr lang="en-US" altLang="en-US" baseline="-25000" smtClean="0">
                <a:ea typeface="ヒラギノ角ゴ Pro W3" pitchFamily="-84" charset="-128"/>
              </a:rPr>
              <a:t>1</a:t>
            </a:r>
            <a:r>
              <a:rPr lang="en-US" altLang="en-US" smtClean="0">
                <a:ea typeface="ヒラギノ角ゴ Pro W3" pitchFamily="-84" charset="-128"/>
              </a:rPr>
              <a:t>), x</a:t>
            </a:r>
            <a:r>
              <a:rPr lang="en-US" altLang="en-US" baseline="-25000" smtClean="0">
                <a:ea typeface="ヒラギノ角ゴ Pro W3" pitchFamily="-84" charset="-128"/>
              </a:rPr>
              <a:t>0</a:t>
            </a:r>
            <a:r>
              <a:rPr lang="en-US" altLang="en-US" smtClean="0">
                <a:ea typeface="ヒラギノ角ゴ Pro W3" pitchFamily="-84" charset="-128"/>
              </a:rPr>
              <a:t>y</a:t>
            </a:r>
            <a:r>
              <a:rPr lang="en-US" altLang="en-US" baseline="-25000" smtClean="0">
                <a:ea typeface="ヒラギノ角ゴ Pro W3" pitchFamily="-84" charset="-128"/>
              </a:rPr>
              <a:t>0 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baseline="-25000" smtClean="0">
              <a:ea typeface="ヒラギノ角ゴ Pro W3" pitchFamily="-84" charset="-128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mtClean="0">
                <a:ea typeface="ヒラギノ角ゴ Pro W3" pitchFamily="-84" charset="-128"/>
              </a:rPr>
              <a:t> 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mtClean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830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Multiplying Two polynomials of degree 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Exactly same idea as that of large integers.</a:t>
            </a:r>
          </a:p>
          <a:p>
            <a:r>
              <a:rPr lang="en-US" dirty="0" smtClean="0"/>
              <a:t>Treat the polynomial as an integer consisting of n digits.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45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Iterative : Sequential Search</a:t>
            </a:r>
          </a:p>
          <a:p>
            <a:r>
              <a:rPr lang="en-US" dirty="0" smtClean="0"/>
              <a:t>Divide and Conquer (Iterative/Recursive)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69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Insertion Sort</a:t>
            </a:r>
          </a:p>
          <a:p>
            <a:r>
              <a:rPr lang="en-US" dirty="0" smtClean="0"/>
              <a:t>Selection Sort</a:t>
            </a:r>
          </a:p>
          <a:p>
            <a:r>
              <a:rPr lang="en-US" dirty="0" smtClean="0"/>
              <a:t>Bubble Sort</a:t>
            </a:r>
          </a:p>
          <a:p>
            <a:r>
              <a:rPr lang="en-US" dirty="0" smtClean="0"/>
              <a:t>Merge Sort</a:t>
            </a:r>
          </a:p>
          <a:p>
            <a:r>
              <a:rPr lang="en-US" dirty="0" smtClean="0"/>
              <a:t>Quick 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55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0000"/>
                </a:solidFill>
              </a:rPr>
              <a:t>Recursive vs Iterative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n!</a:t>
            </a:r>
          </a:p>
          <a:p>
            <a:r>
              <a:rPr lang="en-US" dirty="0"/>
              <a:t>Fibonacci Numbers</a:t>
            </a:r>
          </a:p>
          <a:p>
            <a:r>
              <a:rPr lang="en-US" dirty="0"/>
              <a:t>Finding Maximum/Sum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62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Ingredients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Size</a:t>
            </a:r>
          </a:p>
          <a:p>
            <a:r>
              <a:rPr lang="en-US" dirty="0" smtClean="0"/>
              <a:t>Iterative Algorithms</a:t>
            </a:r>
          </a:p>
          <a:p>
            <a:pPr lvl="1"/>
            <a:r>
              <a:rPr lang="en-US" dirty="0"/>
              <a:t>Writing </a:t>
            </a:r>
            <a:r>
              <a:rPr lang="en-US" dirty="0" smtClean="0"/>
              <a:t>Summations</a:t>
            </a:r>
          </a:p>
          <a:p>
            <a:r>
              <a:rPr lang="en-US" dirty="0" smtClean="0"/>
              <a:t>Recursive Algorithms</a:t>
            </a:r>
          </a:p>
          <a:p>
            <a:pPr lvl="1"/>
            <a:r>
              <a:rPr lang="en-US" dirty="0"/>
              <a:t>Writing </a:t>
            </a:r>
            <a:r>
              <a:rPr lang="en-US" dirty="0" smtClean="0"/>
              <a:t>Recurrence</a:t>
            </a:r>
          </a:p>
          <a:p>
            <a:r>
              <a:rPr lang="en-US" dirty="0" smtClean="0"/>
              <a:t>Divide and Conquer Technique</a:t>
            </a:r>
          </a:p>
          <a:p>
            <a:pPr lvl="1"/>
            <a:r>
              <a:rPr lang="en-US" dirty="0" smtClean="0"/>
              <a:t>Writing </a:t>
            </a:r>
            <a:r>
              <a:rPr lang="en-US" dirty="0"/>
              <a:t>Recurrence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73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958"/>
            <a:ext cx="7772400" cy="605642"/>
          </a:xfrm>
        </p:spPr>
        <p:txBody>
          <a:bodyPr/>
          <a:lstStyle/>
          <a:p>
            <a:r>
              <a:rPr lang="en-US" sz="3600" dirty="0" smtClean="0"/>
              <a:t>Problems to discuss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6019800"/>
          </a:xfrm>
        </p:spPr>
        <p:txBody>
          <a:bodyPr/>
          <a:lstStyle/>
          <a:p>
            <a:r>
              <a:rPr lang="en-US" sz="2000" dirty="0" smtClean="0"/>
              <a:t>Compute 3</a:t>
            </a:r>
            <a:r>
              <a:rPr lang="en-US" sz="2000" baseline="30000" dirty="0" smtClean="0"/>
              <a:t>n   </a:t>
            </a:r>
            <a:r>
              <a:rPr lang="en-US" sz="2000" dirty="0" smtClean="0"/>
              <a:t>for large n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What is the input size?</a:t>
            </a:r>
          </a:p>
          <a:p>
            <a:r>
              <a:rPr lang="en-US" sz="2000" dirty="0" smtClean="0"/>
              <a:t>Compute </a:t>
            </a:r>
            <a:r>
              <a:rPr lang="en-US" sz="2000" dirty="0" err="1" smtClean="0"/>
              <a:t>Sqrt</a:t>
            </a:r>
            <a:r>
              <a:rPr lang="en-US" sz="2000" dirty="0" smtClean="0"/>
              <a:t>(n) (assume n is a perfect square)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What </a:t>
            </a:r>
            <a:r>
              <a:rPr lang="en-US" sz="2000" dirty="0">
                <a:solidFill>
                  <a:srgbClr val="FF0000"/>
                </a:solidFill>
              </a:rPr>
              <a:t>is the input size</a:t>
            </a:r>
            <a:r>
              <a:rPr lang="en-US" sz="2000" dirty="0" smtClean="0">
                <a:solidFill>
                  <a:srgbClr val="FF0000"/>
                </a:solidFill>
              </a:rPr>
              <a:t>?</a:t>
            </a:r>
            <a:endParaRPr lang="en-US" sz="2000" dirty="0" smtClean="0"/>
          </a:p>
          <a:p>
            <a:r>
              <a:rPr lang="en-US" sz="2000" dirty="0" smtClean="0"/>
              <a:t>Product of two large integers : x and y each consisting of n digits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What do you understand by “large”?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What </a:t>
            </a:r>
            <a:r>
              <a:rPr lang="en-US" sz="2000" dirty="0">
                <a:solidFill>
                  <a:srgbClr val="FF0000"/>
                </a:solidFill>
              </a:rPr>
              <a:t>is the input size</a:t>
            </a:r>
            <a:r>
              <a:rPr lang="en-US" sz="2000" dirty="0" smtClean="0">
                <a:solidFill>
                  <a:srgbClr val="FF0000"/>
                </a:solidFill>
              </a:rPr>
              <a:t>?</a:t>
            </a:r>
            <a:endParaRPr lang="en-US" sz="2000" dirty="0" smtClean="0"/>
          </a:p>
          <a:p>
            <a:r>
              <a:rPr lang="en-US" sz="2000" dirty="0" smtClean="0"/>
              <a:t>Product of two polynomials each of degree n with small coefficients 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What do you understand by </a:t>
            </a:r>
            <a:r>
              <a:rPr lang="en-US" sz="2000" dirty="0" smtClean="0">
                <a:solidFill>
                  <a:srgbClr val="FF0000"/>
                </a:solidFill>
              </a:rPr>
              <a:t>“small”?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What </a:t>
            </a:r>
            <a:r>
              <a:rPr lang="en-US" sz="2000" dirty="0">
                <a:solidFill>
                  <a:srgbClr val="FF0000"/>
                </a:solidFill>
              </a:rPr>
              <a:t>is the input size</a:t>
            </a:r>
            <a:r>
              <a:rPr lang="en-US" sz="2000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US" sz="2000" dirty="0" smtClean="0"/>
              <a:t>Searching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What </a:t>
            </a:r>
            <a:r>
              <a:rPr lang="en-US" sz="2000" dirty="0">
                <a:solidFill>
                  <a:srgbClr val="FF0000"/>
                </a:solidFill>
              </a:rPr>
              <a:t>is the input size</a:t>
            </a:r>
            <a:r>
              <a:rPr lang="en-US" sz="2000" dirty="0" smtClean="0">
                <a:solidFill>
                  <a:srgbClr val="FF0000"/>
                </a:solidFill>
              </a:rPr>
              <a:t>?</a:t>
            </a:r>
            <a:endParaRPr lang="en-US" sz="2000" dirty="0" smtClean="0"/>
          </a:p>
          <a:p>
            <a:r>
              <a:rPr lang="en-US" sz="2000" dirty="0" smtClean="0"/>
              <a:t>Sorting</a:t>
            </a:r>
            <a:endParaRPr lang="en-US" sz="2000" dirty="0"/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What is the input size</a:t>
            </a:r>
            <a:r>
              <a:rPr lang="en-US" sz="2000" dirty="0" smtClean="0">
                <a:solidFill>
                  <a:srgbClr val="FF0000"/>
                </a:solidFill>
              </a:rPr>
              <a:t>?</a:t>
            </a:r>
            <a:endParaRPr lang="en-US" sz="20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41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039" y="27709"/>
            <a:ext cx="7772400" cy="505691"/>
          </a:xfrm>
        </p:spPr>
        <p:txBody>
          <a:bodyPr/>
          <a:lstStyle/>
          <a:p>
            <a:r>
              <a:rPr lang="en-US" sz="3600" dirty="0" smtClean="0"/>
              <a:t>Computing </a:t>
            </a:r>
            <a:r>
              <a:rPr lang="en-US" sz="3600" dirty="0"/>
              <a:t>3</a:t>
            </a:r>
            <a:r>
              <a:rPr lang="en-US" sz="3600" baseline="30000" dirty="0"/>
              <a:t>n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508" y="512928"/>
            <a:ext cx="7772400" cy="6649872"/>
          </a:xfrm>
        </p:spPr>
        <p:txBody>
          <a:bodyPr/>
          <a:lstStyle/>
          <a:p>
            <a:r>
              <a:rPr lang="en-US" sz="2800" dirty="0" smtClean="0"/>
              <a:t>(Simplification: Assume n to be a power of 2)</a:t>
            </a:r>
          </a:p>
          <a:p>
            <a:r>
              <a:rPr lang="en-US" sz="2800" dirty="0" smtClean="0"/>
              <a:t>3</a:t>
            </a:r>
            <a:r>
              <a:rPr lang="en-US" sz="2800" baseline="30000" dirty="0" smtClean="0"/>
              <a:t>n </a:t>
            </a:r>
            <a:r>
              <a:rPr lang="en-US" sz="2800" dirty="0" smtClean="0"/>
              <a:t>= 3.</a:t>
            </a:r>
            <a:r>
              <a:rPr lang="en-US" sz="2800" baseline="30000" dirty="0" smtClean="0"/>
              <a:t> </a:t>
            </a:r>
            <a:r>
              <a:rPr lang="en-US" sz="2800" dirty="0" smtClean="0"/>
              <a:t>3</a:t>
            </a:r>
            <a:r>
              <a:rPr lang="en-US" sz="2800" baseline="30000" dirty="0" smtClean="0"/>
              <a:t>n-1</a:t>
            </a:r>
          </a:p>
          <a:p>
            <a:pPr lvl="1"/>
            <a:r>
              <a:rPr lang="en-US" dirty="0" smtClean="0"/>
              <a:t>Iterative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Time : T(n) = sum_{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= 1 to n} 1 = O(n)</a:t>
            </a:r>
          </a:p>
          <a:p>
            <a:pPr lvl="1"/>
            <a:r>
              <a:rPr lang="en-US" dirty="0" smtClean="0"/>
              <a:t>Recursive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Time: T(n) = T(n-1) + 1 which leads to above series on expansion</a:t>
            </a:r>
          </a:p>
          <a:p>
            <a:r>
              <a:rPr lang="en-US" sz="2800" dirty="0" smtClean="0"/>
              <a:t>Divide and Conquer </a:t>
            </a:r>
            <a:r>
              <a:rPr lang="en-US" sz="2800" dirty="0"/>
              <a:t>(Recursion</a:t>
            </a:r>
            <a:r>
              <a:rPr lang="en-US" sz="2800" dirty="0" smtClean="0"/>
              <a:t>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3</a:t>
            </a:r>
            <a:r>
              <a:rPr lang="en-US" baseline="30000" dirty="0" smtClean="0"/>
              <a:t>n </a:t>
            </a:r>
            <a:r>
              <a:rPr lang="en-US" dirty="0" smtClean="0"/>
              <a:t>=</a:t>
            </a:r>
            <a:r>
              <a:rPr lang="en-US" baseline="30000" dirty="0" smtClean="0"/>
              <a:t> </a:t>
            </a:r>
            <a:r>
              <a:rPr lang="en-US" dirty="0" smtClean="0"/>
              <a:t>3</a:t>
            </a:r>
            <a:r>
              <a:rPr lang="en-US" baseline="30000" dirty="0" smtClean="0"/>
              <a:t>n/2 .</a:t>
            </a:r>
            <a:r>
              <a:rPr lang="en-US" dirty="0"/>
              <a:t> </a:t>
            </a:r>
            <a:r>
              <a:rPr lang="en-US" dirty="0" smtClean="0"/>
              <a:t>3</a:t>
            </a:r>
            <a:r>
              <a:rPr lang="en-US" baseline="30000" dirty="0" smtClean="0"/>
              <a:t>n/2</a:t>
            </a:r>
            <a:endParaRPr lang="en-US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Time: T(n) = T(n/2) + 1 = O(log n)</a:t>
            </a:r>
          </a:p>
          <a:p>
            <a:r>
              <a:rPr lang="en-US" sz="2800" dirty="0"/>
              <a:t>Divide and Conquer </a:t>
            </a:r>
            <a:r>
              <a:rPr lang="en-US" sz="2800" dirty="0" smtClean="0"/>
              <a:t>(Iterative)</a:t>
            </a:r>
            <a:endParaRPr lang="en-US" sz="2800" dirty="0"/>
          </a:p>
          <a:p>
            <a:pPr marL="457200" lvl="1" indent="0">
              <a:buNone/>
            </a:pPr>
            <a:r>
              <a:rPr lang="en-US" dirty="0"/>
              <a:t>			3</a:t>
            </a:r>
            <a:r>
              <a:rPr lang="en-US" baseline="30000" dirty="0"/>
              <a:t>n </a:t>
            </a:r>
            <a:r>
              <a:rPr lang="en-US" dirty="0"/>
              <a:t>=</a:t>
            </a:r>
            <a:r>
              <a:rPr lang="en-US" baseline="30000" dirty="0"/>
              <a:t> </a:t>
            </a:r>
            <a:r>
              <a:rPr lang="en-US" dirty="0"/>
              <a:t>3</a:t>
            </a:r>
            <a:r>
              <a:rPr lang="en-US" baseline="30000" dirty="0"/>
              <a:t>n/2 .</a:t>
            </a:r>
            <a:r>
              <a:rPr lang="en-US" dirty="0"/>
              <a:t> </a:t>
            </a:r>
            <a:r>
              <a:rPr lang="en-US" dirty="0" smtClean="0"/>
              <a:t>3</a:t>
            </a:r>
            <a:r>
              <a:rPr lang="en-US" baseline="30000" dirty="0" smtClean="0"/>
              <a:t>n/2</a:t>
            </a:r>
          </a:p>
          <a:p>
            <a:pPr marL="457200" lvl="1" indent="0">
              <a:buNone/>
            </a:pPr>
            <a:r>
              <a:rPr lang="en-US" sz="3200" baseline="30000" dirty="0" smtClean="0"/>
              <a:t>Bottom up</a:t>
            </a:r>
            <a:endParaRPr lang="en-US" sz="3200" dirty="0"/>
          </a:p>
          <a:p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4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676400"/>
          </a:xfrm>
        </p:spPr>
        <p:txBody>
          <a:bodyPr/>
          <a:lstStyle/>
          <a:p>
            <a:r>
              <a:rPr lang="en-US" dirty="0"/>
              <a:t>Compute </a:t>
            </a:r>
            <a:r>
              <a:rPr lang="en-US" dirty="0" err="1"/>
              <a:t>Sqrt</a:t>
            </a:r>
            <a:r>
              <a:rPr lang="en-US" dirty="0"/>
              <a:t>(n</a:t>
            </a:r>
            <a:r>
              <a:rPr lang="en-US" dirty="0" smtClean="0"/>
              <a:t>)</a:t>
            </a:r>
            <a:r>
              <a:rPr lang="en-US" dirty="0"/>
              <a:t> 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assume n is a perfect square)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Iterative</a:t>
            </a:r>
          </a:p>
          <a:p>
            <a:r>
              <a:rPr lang="en-US" dirty="0">
                <a:solidFill>
                  <a:srgbClr val="FF0000"/>
                </a:solidFill>
              </a:rPr>
              <a:t>Time : T(n) = sum_{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= 1 to n} </a:t>
            </a:r>
            <a:r>
              <a:rPr lang="en-US" dirty="0" smtClean="0">
                <a:solidFill>
                  <a:srgbClr val="FF0000"/>
                </a:solidFill>
              </a:rPr>
              <a:t>1 = O(n)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Divide and Conquer (Iterative/Recursive)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Time</a:t>
            </a:r>
            <a:r>
              <a:rPr lang="en-US" dirty="0">
                <a:solidFill>
                  <a:srgbClr val="FF0000"/>
                </a:solidFill>
              </a:rPr>
              <a:t>: T(n) = </a:t>
            </a:r>
            <a:r>
              <a:rPr lang="en-US" dirty="0" smtClean="0">
                <a:solidFill>
                  <a:srgbClr val="FF0000"/>
                </a:solidFill>
              </a:rPr>
              <a:t>T(n/2</a:t>
            </a:r>
            <a:r>
              <a:rPr lang="en-US" dirty="0">
                <a:solidFill>
                  <a:srgbClr val="FF0000"/>
                </a:solidFill>
              </a:rPr>
              <a:t>) + </a:t>
            </a:r>
            <a:r>
              <a:rPr lang="en-US" dirty="0" smtClean="0">
                <a:solidFill>
                  <a:srgbClr val="FF0000"/>
                </a:solidFill>
              </a:rPr>
              <a:t>1 = O(log n)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52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ヒラギノ角ゴ Pro W3" pitchFamily="-84" charset="-128"/>
              </a:rPr>
              <a:t>Multiplying 2 large </a:t>
            </a:r>
            <a:r>
              <a:rPr lang="en-US" altLang="en-US" dirty="0" smtClean="0">
                <a:ea typeface="ヒラギノ角ゴ Pro W3" pitchFamily="-84" charset="-128"/>
              </a:rPr>
              <a:t>integers each of n digits</a:t>
            </a:r>
            <a:endParaRPr lang="en-US" altLang="en-US" dirty="0" smtClean="0">
              <a:ea typeface="ヒラギノ角ゴ Pro W3" pitchFamily="-8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 2" charset="0"/>
              <a:buNone/>
              <a:defRPr/>
            </a:pPr>
            <a:r>
              <a:rPr lang="en-US" dirty="0" smtClean="0"/>
              <a:t>        </a:t>
            </a:r>
            <a:endParaRPr lang="en-US" dirty="0" smtClean="0"/>
          </a:p>
          <a:p>
            <a:pPr>
              <a:buFont typeface="Wingdings 2" charset="0"/>
              <a:buChar char=""/>
              <a:defRPr/>
            </a:pPr>
            <a:r>
              <a:rPr lang="en-US" dirty="0" smtClean="0"/>
              <a:t>Iterative: O(n</a:t>
            </a:r>
            <a:r>
              <a:rPr lang="en-US" baseline="30000" dirty="0" smtClean="0"/>
              <a:t>2</a:t>
            </a:r>
            <a:r>
              <a:rPr lang="en-US" dirty="0" smtClean="0"/>
              <a:t>) time by the usual successive add algorithm.</a:t>
            </a:r>
          </a:p>
          <a:p>
            <a:pPr>
              <a:buFont typeface="Wingdings 2" charset="0"/>
              <a:buChar char=""/>
              <a:defRPr/>
            </a:pPr>
            <a:r>
              <a:rPr lang="en-US" dirty="0" smtClean="0"/>
              <a:t>We can reduce this time using divide and conquer strategy.</a:t>
            </a:r>
            <a:endParaRPr lang="en-US" dirty="0"/>
          </a:p>
          <a:p>
            <a:pPr>
              <a:buFont typeface="Wingdings 2" charset="0"/>
              <a:buChar char="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31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ヒラギノ角ゴ Pro W3" pitchFamily="-84" charset="-128"/>
              </a:rPr>
              <a:t>Multiplying 2 large integers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Font typeface="Wingdings 2" charset="0"/>
              <a:buNone/>
              <a:defRPr/>
            </a:pPr>
            <a:r>
              <a:rPr lang="en-US" sz="2400" dirty="0" smtClean="0"/>
              <a:t>Suppose </a:t>
            </a:r>
            <a:r>
              <a:rPr lang="en-US" sz="2400" dirty="0"/>
              <a:t>the 2 </a:t>
            </a:r>
            <a:r>
              <a:rPr lang="en-US" sz="2400" dirty="0" smtClean="0"/>
              <a:t>numbers </a:t>
            </a:r>
            <a:r>
              <a:rPr lang="en-US" sz="2400" dirty="0"/>
              <a:t>are</a:t>
            </a:r>
          </a:p>
          <a:p>
            <a:pPr marL="0" indent="0">
              <a:buFont typeface="Wingdings 2" charset="0"/>
              <a:buNone/>
              <a:defRPr/>
            </a:pPr>
            <a:r>
              <a:rPr lang="en-US" sz="2400" dirty="0"/>
              <a:t>                2345 and 3854</a:t>
            </a:r>
          </a:p>
          <a:p>
            <a:pPr marL="0" indent="0">
              <a:buFont typeface="Wingdings 2" charset="0"/>
              <a:buNone/>
              <a:defRPr/>
            </a:pPr>
            <a:endParaRPr lang="en-US" sz="2400" dirty="0" smtClean="0"/>
          </a:p>
          <a:p>
            <a:pPr marL="0" indent="0">
              <a:buFont typeface="Wingdings 2" charset="0"/>
              <a:buNone/>
              <a:defRPr/>
            </a:pPr>
            <a:r>
              <a:rPr lang="en-US" sz="2400" dirty="0"/>
              <a:t>S</a:t>
            </a:r>
            <a:r>
              <a:rPr lang="en-US" sz="2400" dirty="0" smtClean="0"/>
              <a:t>plit </a:t>
            </a:r>
            <a:r>
              <a:rPr lang="en-US" sz="2400" dirty="0" smtClean="0"/>
              <a:t>the numbers into roughly 2 halves</a:t>
            </a:r>
          </a:p>
          <a:p>
            <a:pPr marL="0" indent="0">
              <a:buFont typeface="Wingdings 2" charset="0"/>
              <a:buNone/>
              <a:defRPr/>
            </a:pPr>
            <a:endParaRPr lang="en-US" sz="2400" dirty="0"/>
          </a:p>
          <a:p>
            <a:pPr marL="0" indent="0">
              <a:buFont typeface="Wingdings 2" charset="0"/>
              <a:buNone/>
              <a:defRPr/>
            </a:pPr>
            <a:r>
              <a:rPr lang="en-US" sz="2400" dirty="0" smtClean="0"/>
              <a:t>Here x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=45; x</a:t>
            </a:r>
            <a:r>
              <a:rPr lang="en-US" sz="2400" baseline="-25000" dirty="0"/>
              <a:t>1</a:t>
            </a:r>
            <a:r>
              <a:rPr lang="en-US" sz="2400" dirty="0" smtClean="0"/>
              <a:t> =23; y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=54; y</a:t>
            </a:r>
            <a:r>
              <a:rPr lang="en-US" sz="2400" baseline="-25000" dirty="0"/>
              <a:t>1</a:t>
            </a:r>
            <a:r>
              <a:rPr lang="en-US" sz="2400" dirty="0" smtClean="0"/>
              <a:t> =38</a:t>
            </a:r>
            <a:r>
              <a:rPr lang="en-US" sz="2400" dirty="0" smtClean="0"/>
              <a:t>;</a:t>
            </a:r>
          </a:p>
          <a:p>
            <a:pPr marL="0" indent="0">
              <a:buFont typeface="Wingdings 2" charset="0"/>
              <a:buNone/>
              <a:defRPr/>
            </a:pPr>
            <a:endParaRPr lang="en-US" sz="2400" baseline="-25000" dirty="0" smtClean="0"/>
          </a:p>
          <a:p>
            <a:pPr marL="0" indent="0" algn="ctr">
              <a:buFont typeface="Wingdings 2" charset="0"/>
              <a:buNone/>
              <a:defRPr/>
            </a:pPr>
            <a:r>
              <a:rPr lang="en-US" sz="2200" dirty="0"/>
              <a:t> </a:t>
            </a:r>
            <a:r>
              <a:rPr lang="en-US" sz="2200" dirty="0" smtClean="0"/>
              <a:t>x = </a:t>
            </a:r>
            <a:r>
              <a:rPr lang="en-US" sz="2200" dirty="0"/>
              <a:t>x</a:t>
            </a:r>
            <a:r>
              <a:rPr lang="en-US" sz="2200" baseline="-25000" dirty="0"/>
              <a:t>1</a:t>
            </a:r>
            <a:r>
              <a:rPr lang="en-US" sz="2200" dirty="0"/>
              <a:t> .10</a:t>
            </a:r>
            <a:r>
              <a:rPr lang="en-US" sz="2200" baseline="30000" dirty="0"/>
              <a:t>n/2  </a:t>
            </a:r>
            <a:r>
              <a:rPr lang="en-US" sz="2200" dirty="0"/>
              <a:t>  + x</a:t>
            </a:r>
            <a:r>
              <a:rPr lang="en-US" sz="2200" baseline="-25000" dirty="0"/>
              <a:t>0</a:t>
            </a:r>
            <a:r>
              <a:rPr lang="en-US" sz="2200" dirty="0"/>
              <a:t>   (1)</a:t>
            </a:r>
          </a:p>
          <a:p>
            <a:pPr marL="0" indent="0" algn="ctr">
              <a:buFont typeface="Wingdings 2" charset="0"/>
              <a:buNone/>
              <a:defRPr/>
            </a:pPr>
            <a:r>
              <a:rPr lang="en-US" sz="2200" dirty="0" smtClean="0"/>
              <a:t> y = </a:t>
            </a:r>
            <a:r>
              <a:rPr lang="en-US" sz="2200" dirty="0"/>
              <a:t>y</a:t>
            </a:r>
            <a:r>
              <a:rPr lang="en-US" sz="2200" baseline="-25000" dirty="0"/>
              <a:t>1</a:t>
            </a:r>
            <a:r>
              <a:rPr lang="en-US" sz="2200" dirty="0"/>
              <a:t> .10</a:t>
            </a:r>
            <a:r>
              <a:rPr lang="en-US" sz="2200" baseline="30000" dirty="0"/>
              <a:t>n/2  </a:t>
            </a:r>
            <a:r>
              <a:rPr lang="en-US" sz="2200" dirty="0"/>
              <a:t>  + y</a:t>
            </a:r>
            <a:r>
              <a:rPr lang="en-US" sz="2200" baseline="-25000" dirty="0"/>
              <a:t>0</a:t>
            </a:r>
            <a:r>
              <a:rPr lang="en-US" sz="2200" dirty="0"/>
              <a:t>   (2)</a:t>
            </a:r>
          </a:p>
          <a:p>
            <a:pPr marL="0" indent="0">
              <a:buFont typeface="Wingdings 2" charset="0"/>
              <a:buNone/>
              <a:defRPr/>
            </a:pPr>
            <a:endParaRPr lang="en-US" sz="2200" baseline="30000" dirty="0"/>
          </a:p>
          <a:p>
            <a:pPr marL="0" indent="0">
              <a:buFont typeface="Wingdings 2" charset="0"/>
              <a:buNone/>
              <a:defRPr/>
            </a:pPr>
            <a:r>
              <a:rPr lang="en-US" sz="2200" baseline="30000" dirty="0"/>
              <a:t>                </a:t>
            </a:r>
            <a:r>
              <a:rPr lang="en-US" sz="2200" baseline="30000" dirty="0" smtClean="0"/>
              <a:t>          </a:t>
            </a:r>
            <a:r>
              <a:rPr lang="en-US" sz="2200" dirty="0" err="1"/>
              <a:t>xy</a:t>
            </a:r>
            <a:r>
              <a:rPr lang="en-US" sz="2200" dirty="0"/>
              <a:t>=x</a:t>
            </a:r>
            <a:r>
              <a:rPr lang="en-US" sz="2200" baseline="-25000" dirty="0"/>
              <a:t>1</a:t>
            </a:r>
            <a:r>
              <a:rPr lang="en-US" sz="2200" dirty="0"/>
              <a:t>y</a:t>
            </a:r>
            <a:r>
              <a:rPr lang="en-US" sz="2200" baseline="-25000" dirty="0"/>
              <a:t>1</a:t>
            </a:r>
            <a:r>
              <a:rPr lang="en-US" sz="2200" dirty="0"/>
              <a:t>.10</a:t>
            </a:r>
            <a:r>
              <a:rPr lang="en-US" sz="2200" baseline="30000" dirty="0"/>
              <a:t>n</a:t>
            </a:r>
            <a:r>
              <a:rPr lang="en-US" sz="2200" dirty="0"/>
              <a:t>+(x</a:t>
            </a:r>
            <a:r>
              <a:rPr lang="en-US" sz="2200" baseline="-25000" dirty="0"/>
              <a:t>1</a:t>
            </a:r>
            <a:r>
              <a:rPr lang="en-US" sz="2200" dirty="0"/>
              <a:t>y</a:t>
            </a:r>
            <a:r>
              <a:rPr lang="en-US" sz="2200" baseline="-25000" dirty="0"/>
              <a:t>0</a:t>
            </a:r>
            <a:r>
              <a:rPr lang="en-US" sz="2200" dirty="0"/>
              <a:t>+y</a:t>
            </a:r>
            <a:r>
              <a:rPr lang="en-US" sz="2200" baseline="-25000" dirty="0"/>
              <a:t>1</a:t>
            </a:r>
            <a:r>
              <a:rPr lang="en-US" sz="2200" dirty="0"/>
              <a:t>x</a:t>
            </a:r>
            <a:r>
              <a:rPr lang="en-US" sz="2200" baseline="-25000" dirty="0"/>
              <a:t>0</a:t>
            </a:r>
            <a:r>
              <a:rPr lang="en-US" sz="2200" dirty="0"/>
              <a:t>).10</a:t>
            </a:r>
            <a:r>
              <a:rPr lang="en-US" sz="2200" baseline="30000" dirty="0"/>
              <a:t>n/2</a:t>
            </a:r>
            <a:r>
              <a:rPr lang="en-US" sz="2200" dirty="0"/>
              <a:t>+x</a:t>
            </a:r>
            <a:r>
              <a:rPr lang="en-US" sz="2200" baseline="-25000" dirty="0"/>
              <a:t>0</a:t>
            </a:r>
            <a:r>
              <a:rPr lang="en-US" sz="2200" dirty="0"/>
              <a:t>y</a:t>
            </a:r>
            <a:r>
              <a:rPr lang="en-US" sz="2200" baseline="-25000" dirty="0"/>
              <a:t>0 </a:t>
            </a:r>
            <a:r>
              <a:rPr lang="en-US" sz="2200" baseline="-25000" dirty="0" smtClean="0"/>
              <a:t>    </a:t>
            </a:r>
            <a:r>
              <a:rPr lang="en-US" sz="2200" dirty="0" smtClean="0"/>
              <a:t>(3)</a:t>
            </a:r>
          </a:p>
          <a:p>
            <a:pPr marL="0" indent="0">
              <a:buFont typeface="Wingdings 2" charset="0"/>
              <a:buNone/>
              <a:defRPr/>
            </a:pPr>
            <a:endParaRPr lang="en-US" sz="2200" dirty="0" smtClean="0"/>
          </a:p>
          <a:p>
            <a:pPr marL="0" indent="0" algn="ctr">
              <a:buFont typeface="Wingdings 2" charset="0"/>
              <a:buNone/>
              <a:defRPr/>
            </a:pPr>
            <a:r>
              <a:rPr lang="en-US" sz="2400" dirty="0"/>
              <a:t> </a:t>
            </a:r>
            <a:r>
              <a:rPr lang="en-US" sz="2400" dirty="0" smtClean="0"/>
              <a:t>x = 23*10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 </a:t>
            </a:r>
            <a:r>
              <a:rPr lang="en-US" sz="2400" dirty="0"/>
              <a:t>+ 45</a:t>
            </a:r>
          </a:p>
          <a:p>
            <a:pPr marL="0" indent="0" algn="ctr">
              <a:buFont typeface="Wingdings 2" charset="0"/>
              <a:buNone/>
              <a:defRPr/>
            </a:pPr>
            <a:r>
              <a:rPr lang="en-US" sz="2400" baseline="30000" dirty="0"/>
              <a:t>  </a:t>
            </a:r>
            <a:r>
              <a:rPr lang="en-US" sz="2400" dirty="0" smtClean="0"/>
              <a:t>y = 38*10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 </a:t>
            </a:r>
            <a:r>
              <a:rPr lang="en-US" sz="2400" dirty="0"/>
              <a:t>+ 54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1460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>
              <a:ea typeface="ヒラギノ角ゴ Pro W3" pitchFamily="-84" charset="-128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mtClean="0">
                <a:ea typeface="ヒラギノ角ゴ Pro W3" pitchFamily="-84" charset="-128"/>
              </a:rPr>
              <a:t>      x</a:t>
            </a:r>
            <a:r>
              <a:rPr lang="en-US" altLang="en-US" baseline="-25000" smtClean="0">
                <a:ea typeface="ヒラギノ角ゴ Pro W3" pitchFamily="-84" charset="-128"/>
              </a:rPr>
              <a:t>1</a:t>
            </a:r>
            <a:r>
              <a:rPr lang="en-US" altLang="en-US" smtClean="0">
                <a:ea typeface="ヒラギノ角ゴ Pro W3" pitchFamily="-84" charset="-128"/>
              </a:rPr>
              <a:t>y</a:t>
            </a:r>
            <a:r>
              <a:rPr lang="en-US" altLang="en-US" baseline="-25000" smtClean="0">
                <a:ea typeface="ヒラギノ角ゴ Pro W3" pitchFamily="-84" charset="-128"/>
              </a:rPr>
              <a:t>1</a:t>
            </a:r>
            <a:r>
              <a:rPr lang="en-US" altLang="en-US" smtClean="0">
                <a:ea typeface="ヒラギノ角ゴ Pro W3" pitchFamily="-84" charset="-128"/>
              </a:rPr>
              <a:t>=874;x</a:t>
            </a:r>
            <a:r>
              <a:rPr lang="en-US" altLang="en-US" baseline="-25000" smtClean="0">
                <a:ea typeface="ヒラギノ角ゴ Pro W3" pitchFamily="-84" charset="-128"/>
              </a:rPr>
              <a:t>1</a:t>
            </a:r>
            <a:r>
              <a:rPr lang="en-US" altLang="en-US" smtClean="0">
                <a:ea typeface="ヒラギノ角ゴ Pro W3" pitchFamily="-84" charset="-128"/>
              </a:rPr>
              <a:t>y</a:t>
            </a:r>
            <a:r>
              <a:rPr lang="en-US" altLang="en-US" baseline="-25000" smtClean="0">
                <a:ea typeface="ヒラギノ角ゴ Pro W3" pitchFamily="-84" charset="-128"/>
              </a:rPr>
              <a:t>0</a:t>
            </a:r>
            <a:r>
              <a:rPr lang="en-US" altLang="en-US" smtClean="0">
                <a:ea typeface="ヒラギノ角ゴ Pro W3" pitchFamily="-84" charset="-128"/>
              </a:rPr>
              <a:t>=1242;x</a:t>
            </a:r>
            <a:r>
              <a:rPr lang="en-US" altLang="en-US" baseline="-25000" smtClean="0">
                <a:ea typeface="ヒラギノ角ゴ Pro W3" pitchFamily="-84" charset="-128"/>
              </a:rPr>
              <a:t>0</a:t>
            </a:r>
            <a:r>
              <a:rPr lang="en-US" altLang="en-US" smtClean="0">
                <a:ea typeface="ヒラギノ角ゴ Pro W3" pitchFamily="-84" charset="-128"/>
              </a:rPr>
              <a:t>y</a:t>
            </a:r>
            <a:r>
              <a:rPr lang="en-US" altLang="en-US" baseline="-25000" smtClean="0">
                <a:ea typeface="ヒラギノ角ゴ Pro W3" pitchFamily="-84" charset="-128"/>
              </a:rPr>
              <a:t>1</a:t>
            </a:r>
            <a:r>
              <a:rPr lang="en-US" altLang="en-US" smtClean="0">
                <a:ea typeface="ヒラギノ角ゴ Pro W3" pitchFamily="-84" charset="-128"/>
              </a:rPr>
              <a:t>=1710;x</a:t>
            </a:r>
            <a:r>
              <a:rPr lang="en-US" altLang="en-US" baseline="-25000" smtClean="0">
                <a:ea typeface="ヒラギノ角ゴ Pro W3" pitchFamily="-84" charset="-128"/>
              </a:rPr>
              <a:t>0</a:t>
            </a:r>
            <a:r>
              <a:rPr lang="en-US" altLang="en-US" smtClean="0">
                <a:ea typeface="ヒラギノ角ゴ Pro W3" pitchFamily="-84" charset="-128"/>
              </a:rPr>
              <a:t>y</a:t>
            </a:r>
            <a:r>
              <a:rPr lang="en-US" altLang="en-US" baseline="-25000" smtClean="0">
                <a:ea typeface="ヒラギノ角ゴ Pro W3" pitchFamily="-84" charset="-128"/>
              </a:rPr>
              <a:t>0</a:t>
            </a:r>
            <a:r>
              <a:rPr lang="en-US" altLang="en-US" smtClean="0">
                <a:ea typeface="ヒラギノ角ゴ Pro W3" pitchFamily="-84" charset="-128"/>
              </a:rPr>
              <a:t>=2430;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n-US" altLang="en-US" smtClean="0">
              <a:ea typeface="ヒラギノ角ゴ Pro W3" pitchFamily="-84" charset="-128"/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mtClean="0">
                <a:ea typeface="ヒラギノ角ゴ Pro W3" pitchFamily="-84" charset="-128"/>
              </a:rPr>
              <a:t>Using (1),(2),(3) answer came out to be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n-US" altLang="en-US" smtClean="0">
              <a:ea typeface="ヒラギノ角ゴ Pro W3" pitchFamily="-84" charset="-128"/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mtClean="0">
                <a:ea typeface="ヒラギノ角ゴ Pro W3" pitchFamily="-84" charset="-128"/>
              </a:rPr>
              <a:t>  =  874*10</a:t>
            </a:r>
            <a:r>
              <a:rPr lang="en-US" altLang="en-US" baseline="30000" smtClean="0">
                <a:ea typeface="ヒラギノ角ゴ Pro W3" pitchFamily="-84" charset="-128"/>
              </a:rPr>
              <a:t>4</a:t>
            </a:r>
            <a:r>
              <a:rPr lang="en-US" altLang="en-US" smtClean="0">
                <a:ea typeface="ヒラギノ角ゴ Pro W3" pitchFamily="-84" charset="-128"/>
              </a:rPr>
              <a:t> +(2952)*10</a:t>
            </a:r>
            <a:r>
              <a:rPr lang="en-US" altLang="en-US" baseline="30000" smtClean="0">
                <a:ea typeface="ヒラギノ角ゴ Pro W3" pitchFamily="-84" charset="-128"/>
              </a:rPr>
              <a:t>2</a:t>
            </a:r>
            <a:r>
              <a:rPr lang="en-US" altLang="en-US" smtClean="0">
                <a:ea typeface="ヒラギノ角ゴ Pro W3" pitchFamily="-84" charset="-128"/>
              </a:rPr>
              <a:t>+2430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mtClean="0">
                <a:ea typeface="ヒラギノ角ゴ Pro W3" pitchFamily="-84" charset="-128"/>
              </a:rPr>
              <a:t>  adding these numbers take linear time.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n-US" altLang="en-US" smtClean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478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ヒラギノ角ゴ Pro W3" pitchFamily="-84" charset="-128"/>
              </a:rPr>
              <a:t>Time Analysis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>
                <a:ea typeface="ヒラギノ角ゴ Pro W3" pitchFamily="-84" charset="-128"/>
              </a:rPr>
              <a:t>Computing 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2400" smtClean="0">
                <a:ea typeface="ヒラギノ角ゴ Pro W3" pitchFamily="-84" charset="-128"/>
              </a:rPr>
              <a:t>            </a:t>
            </a:r>
            <a:r>
              <a:rPr lang="en-US" altLang="en-US" sz="2400" baseline="30000" smtClean="0">
                <a:ea typeface="ヒラギノ角ゴ Pro W3" pitchFamily="-84" charset="-128"/>
              </a:rPr>
              <a:t> </a:t>
            </a:r>
            <a:r>
              <a:rPr lang="en-US" altLang="en-US" sz="2400" smtClean="0">
                <a:ea typeface="ヒラギノ角ゴ Pro W3" pitchFamily="-84" charset="-128"/>
              </a:rPr>
              <a:t>    x</a:t>
            </a:r>
            <a:r>
              <a:rPr lang="en-US" altLang="en-US" sz="2400" baseline="-25000" smtClean="0">
                <a:ea typeface="ヒラギノ角ゴ Pro W3" pitchFamily="-84" charset="-128"/>
              </a:rPr>
              <a:t>1</a:t>
            </a:r>
            <a:r>
              <a:rPr lang="en-US" altLang="en-US" sz="2400" smtClean="0">
                <a:ea typeface="ヒラギノ角ゴ Pro W3" pitchFamily="-84" charset="-128"/>
              </a:rPr>
              <a:t>y</a:t>
            </a:r>
            <a:r>
              <a:rPr lang="en-US" altLang="en-US" sz="2400" baseline="-25000" smtClean="0">
                <a:ea typeface="ヒラギノ角ゴ Pro W3" pitchFamily="-84" charset="-128"/>
              </a:rPr>
              <a:t>1</a:t>
            </a:r>
            <a:r>
              <a:rPr lang="en-US" altLang="en-US" sz="2400" smtClean="0">
                <a:ea typeface="ヒラギノ角ゴ Pro W3" pitchFamily="-84" charset="-128"/>
              </a:rPr>
              <a:t>,(x</a:t>
            </a:r>
            <a:r>
              <a:rPr lang="en-US" altLang="en-US" sz="2400" baseline="-25000" smtClean="0">
                <a:ea typeface="ヒラギノ角ゴ Pro W3" pitchFamily="-84" charset="-128"/>
              </a:rPr>
              <a:t>1</a:t>
            </a:r>
            <a:r>
              <a:rPr lang="en-US" altLang="en-US" sz="2400" smtClean="0">
                <a:ea typeface="ヒラギノ角ゴ Pro W3" pitchFamily="-84" charset="-128"/>
              </a:rPr>
              <a:t>y</a:t>
            </a:r>
            <a:r>
              <a:rPr lang="en-US" altLang="en-US" sz="2400" baseline="-25000" smtClean="0">
                <a:ea typeface="ヒラギノ角ゴ Pro W3" pitchFamily="-84" charset="-128"/>
              </a:rPr>
              <a:t>0</a:t>
            </a:r>
            <a:r>
              <a:rPr lang="en-US" altLang="en-US" sz="2400" smtClean="0">
                <a:ea typeface="ヒラギノ角ゴ Pro W3" pitchFamily="-84" charset="-128"/>
              </a:rPr>
              <a:t>+y</a:t>
            </a:r>
            <a:r>
              <a:rPr lang="en-US" altLang="en-US" sz="2400" baseline="-25000" smtClean="0">
                <a:ea typeface="ヒラギノ角ゴ Pro W3" pitchFamily="-84" charset="-128"/>
              </a:rPr>
              <a:t>1</a:t>
            </a:r>
            <a:r>
              <a:rPr lang="en-US" altLang="en-US" sz="2400" smtClean="0">
                <a:ea typeface="ヒラギノ角ゴ Pro W3" pitchFamily="-84" charset="-128"/>
              </a:rPr>
              <a:t>x</a:t>
            </a:r>
            <a:r>
              <a:rPr lang="en-US" altLang="en-US" sz="2400" baseline="-25000" smtClean="0">
                <a:ea typeface="ヒラギノ角ゴ Pro W3" pitchFamily="-84" charset="-128"/>
              </a:rPr>
              <a:t>0</a:t>
            </a:r>
            <a:r>
              <a:rPr lang="en-US" altLang="en-US" sz="2400" smtClean="0">
                <a:ea typeface="ヒラギノ角ゴ Pro W3" pitchFamily="-84" charset="-128"/>
              </a:rPr>
              <a:t>),x</a:t>
            </a:r>
            <a:r>
              <a:rPr lang="en-US" altLang="en-US" sz="2400" baseline="-25000" smtClean="0">
                <a:ea typeface="ヒラギノ角ゴ Pro W3" pitchFamily="-84" charset="-128"/>
              </a:rPr>
              <a:t>0</a:t>
            </a:r>
            <a:r>
              <a:rPr lang="en-US" altLang="en-US" sz="2400" smtClean="0">
                <a:ea typeface="ヒラギノ角ゴ Pro W3" pitchFamily="-84" charset="-128"/>
              </a:rPr>
              <a:t>y</a:t>
            </a:r>
            <a:r>
              <a:rPr lang="en-US" altLang="en-US" sz="2400" baseline="-25000" smtClean="0">
                <a:ea typeface="ヒラギノ角ゴ Pro W3" pitchFamily="-84" charset="-128"/>
              </a:rPr>
              <a:t>0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smtClean="0">
              <a:ea typeface="ヒラギノ角ゴ Pro W3" pitchFamily="-84" charset="-128"/>
            </a:endParaRP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2400" smtClean="0">
                <a:ea typeface="ヒラギノ角ゴ Pro W3" pitchFamily="-84" charset="-128"/>
              </a:rPr>
              <a:t> 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2400" smtClean="0">
                <a:ea typeface="ヒラギノ角ゴ Pro W3" pitchFamily="-84" charset="-128"/>
              </a:rPr>
              <a:t>                         T(n)=4T(n/2)+cn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2400" smtClean="0">
                <a:ea typeface="ヒラギノ角ゴ Pro W3" pitchFamily="-84" charset="-128"/>
              </a:rPr>
              <a:t>                                  =</a:t>
            </a:r>
            <a:r>
              <a:rPr lang="az-Cyrl-AZ" altLang="en-US" sz="2400" smtClean="0">
                <a:ea typeface="ヒラギノ角ゴ Pro W3" pitchFamily="-84" charset="-128"/>
              </a:rPr>
              <a:t>Ө</a:t>
            </a:r>
            <a:r>
              <a:rPr lang="en-US" altLang="en-US" sz="2400" smtClean="0">
                <a:ea typeface="ヒラギノ角ゴ Pro W3" pitchFamily="-84" charset="-128"/>
              </a:rPr>
              <a:t>(n</a:t>
            </a:r>
            <a:r>
              <a:rPr lang="en-US" altLang="en-US" sz="2400" baseline="30000" smtClean="0">
                <a:ea typeface="ヒラギノ角ゴ Pro W3" pitchFamily="-84" charset="-128"/>
              </a:rPr>
              <a:t>2</a:t>
            </a:r>
            <a:r>
              <a:rPr lang="en-US" altLang="en-US" sz="2400" smtClean="0">
                <a:ea typeface="ヒラギノ角ゴ Pro W3" pitchFamily="-84" charset="-128"/>
              </a:rPr>
              <a:t>)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smtClean="0">
              <a:ea typeface="ヒラギノ角ゴ Pro W3" pitchFamily="-84" charset="-128"/>
            </a:endParaRP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2400" smtClean="0">
                <a:ea typeface="ヒラギノ角ゴ Pro W3" pitchFamily="-84" charset="-128"/>
              </a:rPr>
              <a:t>So, no improvement. We’ll use a smarter way to compute the middle term.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baseline="-25000" smtClean="0">
              <a:ea typeface="ヒラギノ角ゴ Pro W3" pitchFamily="-84" charset="-128"/>
            </a:endParaRP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2400" baseline="-25000" smtClean="0">
                <a:ea typeface="ヒラギノ角ゴ Pro W3" pitchFamily="-84" charset="-128"/>
              </a:rPr>
              <a:t> </a:t>
            </a:r>
            <a:endParaRPr lang="en-US" altLang="en-US" sz="2400" smtClean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424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544</Words>
  <Application>Microsoft Office PowerPoint</Application>
  <PresentationFormat>On-screen Show (4:3)</PresentationFormat>
  <Paragraphs>113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MS PGothic</vt:lpstr>
      <vt:lpstr>MS PGothic</vt:lpstr>
      <vt:lpstr>ヒラギノ角ゴ Pro W3</vt:lpstr>
      <vt:lpstr>Arial</vt:lpstr>
      <vt:lpstr>Calibri</vt:lpstr>
      <vt:lpstr>Times New Roman</vt:lpstr>
      <vt:lpstr>Wingdings 2</vt:lpstr>
      <vt:lpstr>Default Design</vt:lpstr>
      <vt:lpstr>Design and Analysis of Algorithms with Emphasis on Divide and Conquer</vt:lpstr>
      <vt:lpstr>Main Ingredients</vt:lpstr>
      <vt:lpstr>Problems to discuss</vt:lpstr>
      <vt:lpstr>Computing 3n </vt:lpstr>
      <vt:lpstr>Compute Sqrt(n) )  (assume n is a perfect square) </vt:lpstr>
      <vt:lpstr>Multiplying 2 large integers each of n digits</vt:lpstr>
      <vt:lpstr>Multiplying 2 large integers</vt:lpstr>
      <vt:lpstr>PowerPoint Presentation</vt:lpstr>
      <vt:lpstr>Time Analysis</vt:lpstr>
      <vt:lpstr>PowerPoint Presentation</vt:lpstr>
      <vt:lpstr>PowerPoint Presentation</vt:lpstr>
      <vt:lpstr>Multiplying Two polynomials of degree n</vt:lpstr>
      <vt:lpstr>Searching</vt:lpstr>
      <vt:lpstr>Sorting</vt:lpstr>
      <vt:lpstr>Recursive vs Iterative Algorithms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 101: Algorithms</dc:title>
  <dc:creator>neelima</dc:creator>
  <cp:lastModifiedBy>Neelima</cp:lastModifiedBy>
  <cp:revision>57</cp:revision>
  <dcterms:created xsi:type="dcterms:W3CDTF">2007-07-20T21:06:20Z</dcterms:created>
  <dcterms:modified xsi:type="dcterms:W3CDTF">2016-07-10T18:09:30Z</dcterms:modified>
</cp:coreProperties>
</file>